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71" r:id="rId1"/>
  </p:sldMasterIdLst>
  <p:notesMasterIdLst>
    <p:notesMasterId r:id="rId23"/>
  </p:notesMasterIdLst>
  <p:handoutMasterIdLst>
    <p:handoutMasterId r:id="rId24"/>
  </p:handoutMasterIdLst>
  <p:sldIdLst>
    <p:sldId id="362" r:id="rId2"/>
    <p:sldId id="404" r:id="rId3"/>
    <p:sldId id="363" r:id="rId4"/>
    <p:sldId id="364" r:id="rId5"/>
    <p:sldId id="396" r:id="rId6"/>
    <p:sldId id="393" r:id="rId7"/>
    <p:sldId id="368" r:id="rId8"/>
    <p:sldId id="394" r:id="rId9"/>
    <p:sldId id="395" r:id="rId10"/>
    <p:sldId id="392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370" r:id="rId19"/>
    <p:sldId id="372" r:id="rId20"/>
    <p:sldId id="360" r:id="rId21"/>
    <p:sldId id="373" r:id="rId22"/>
  </p:sldIdLst>
  <p:sldSz cx="9144000" cy="6858000" type="screen4x3"/>
  <p:notesSz cx="6858000" cy="9144000"/>
  <p:embeddedFontLst>
    <p:embeddedFont>
      <p:font typeface="맑은 고딕" pitchFamily="50" charset="-127"/>
      <p:regular r:id="rId25"/>
      <p:bold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나눔고딕" pitchFamily="50" charset="-127"/>
      <p:regular r:id="rId31"/>
      <p:bold r:id="rId32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35C"/>
    <a:srgbClr val="990000"/>
    <a:srgbClr val="3BB8D5"/>
    <a:srgbClr val="C34E29"/>
    <a:srgbClr val="FF0000"/>
    <a:srgbClr val="EA6868"/>
    <a:srgbClr val="404C5E"/>
    <a:srgbClr val="7E858E"/>
    <a:srgbClr val="68727E"/>
    <a:srgbClr val="FFE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633" autoAdjust="0"/>
    <p:restoredTop sz="98024" autoAdjust="0"/>
  </p:normalViewPr>
  <p:slideViewPr>
    <p:cSldViewPr>
      <p:cViewPr>
        <p:scale>
          <a:sx n="86" d="100"/>
          <a:sy n="86" d="100"/>
        </p:scale>
        <p:origin x="-96" y="-486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4/16/2015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/>
              <a:pPr/>
              <a:t>5/15/2009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21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4/16/2015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4/16/2015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4/16/2015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4/16/2015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나눔글꼴로</a:t>
            </a:r>
            <a:r>
              <a:rPr lang="ko-KR" altLang="en-US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700" u="sng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설치하기</a:t>
            </a:r>
            <a:endParaRPr lang="en-US" altLang="ko-KR" sz="700" u="sng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4/16/2015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4/16/2015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4/16/2015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4/16/2015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4/16/2015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4/16/2015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1. </a:t>
            </a:r>
            <a:r>
              <a:rPr lang="ko-KR" altLang="en-US" smtClean="0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4/16/2015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src_utf-8/GALLAG_final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../src_ANSI/GALLAG_final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3573015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6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ko-KR" altLang="en-US" b="1" spc="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95088"/>
              </p:ext>
            </p:extLst>
          </p:nvPr>
        </p:nvGraphicFramePr>
        <p:xfrm>
          <a:off x="7524328" y="116633"/>
          <a:ext cx="1440160" cy="1252020"/>
        </p:xfrm>
        <a:graphic>
          <a:graphicData uri="http://schemas.openxmlformats.org/drawingml/2006/table">
            <a:tbl>
              <a:tblPr/>
              <a:tblGrid>
                <a:gridCol w="1440160"/>
              </a:tblGrid>
              <a:tr h="336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KSICA-01-android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KIPFA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2015.04.17.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7584" y="5530006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2015.03.16 ~ 2015.09.02</a:t>
            </a:r>
            <a:endParaRPr lang="en-US" altLang="ko-KR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기반 어플리케이션 개발자 양성 과정</a:t>
            </a:r>
            <a:endParaRPr lang="en-US" altLang="ko-KR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지도 강사 </a:t>
            </a:r>
            <a:r>
              <a:rPr lang="en-US" altLang="ko-K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민진호 강사님</a:t>
            </a:r>
            <a:endParaRPr lang="ko-KR" altLang="en-US" b="1" dirty="0">
              <a:solidFill>
                <a:schemeClr val="accent2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059" y="4904973"/>
            <a:ext cx="748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spc="3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 병 </a:t>
            </a:r>
            <a:r>
              <a:rPr lang="ko-KR" altLang="en-US" sz="2500" b="1" spc="3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욱</a:t>
            </a:r>
            <a:endParaRPr lang="ko-KR" altLang="en-US" sz="2500" b="1" spc="300" dirty="0">
              <a:solidFill>
                <a:schemeClr val="accent2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425302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6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2000" b="1" spc="6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Javascript</a:t>
            </a:r>
            <a:endParaRPr lang="ko-KR" altLang="en-US" b="1" spc="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24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동시 키 입력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10</a:t>
            </a:fld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29" y="1772816"/>
            <a:ext cx="5800644" cy="208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6" y="4641027"/>
            <a:ext cx="8259471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98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24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동시 키 입력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11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87" y="1016003"/>
            <a:ext cx="4514850" cy="375279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21004" y="4748118"/>
            <a:ext cx="7082624" cy="1596517"/>
            <a:chOff x="4644008" y="764704"/>
            <a:chExt cx="3744416" cy="1584176"/>
          </a:xfrm>
        </p:grpSpPr>
        <p:sp>
          <p:nvSpPr>
            <p:cNvPr id="6" name="직사각형 5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keyboard Event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49948" y="5144307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이벤트 발생 시 키보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드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작동 유무를 배열에 저장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키를 누르고 있는 배열의 요소를 참조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또는 타이머로 배열에 접근하여 빠른 속도로 움직임을 처리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919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3990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등속 운동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12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98" y="1040660"/>
            <a:ext cx="6224404" cy="56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9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3990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각도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13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15803"/>
            <a:ext cx="7079938" cy="55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14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3990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각도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86" y="2276872"/>
            <a:ext cx="6489396" cy="144016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53102" y="4653136"/>
            <a:ext cx="7082624" cy="1596517"/>
            <a:chOff x="4644008" y="764704"/>
            <a:chExt cx="3744416" cy="1584176"/>
          </a:xfrm>
        </p:grpSpPr>
        <p:sp>
          <p:nvSpPr>
            <p:cNvPr id="7" name="직사각형 6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각도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82046" y="5049325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마우스 포인터와 객체 간의  거리를 양수로 계산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라디안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각도로 변환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사분면에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맞는 방향 설정을 위해 음수 또는 양수로 설정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214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8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이동 패턴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15</a:t>
            </a:fld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628800"/>
            <a:ext cx="2105025" cy="224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16" y="2212690"/>
            <a:ext cx="2146568" cy="1080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57400"/>
            <a:ext cx="1666875" cy="17907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83567" y="4509120"/>
            <a:ext cx="7082624" cy="1596517"/>
            <a:chOff x="4644008" y="764704"/>
            <a:chExt cx="3744416" cy="1584176"/>
          </a:xfrm>
        </p:grpSpPr>
        <p:sp>
          <p:nvSpPr>
            <p:cNvPr id="14" name="직사각형 13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latin typeface="맑은 고딕" pitchFamily="50" charset="-127"/>
                  <a:ea typeface="맑은 고딕" pitchFamily="50" charset="-127"/>
                </a:rPr>
                <a:t>몬스</a:t>
              </a:r>
              <a:r>
                <a:rPr lang="ko-KR" altLang="en-US" b="1" dirty="0" err="1">
                  <a:latin typeface="맑은 고딕" pitchFamily="50" charset="-127"/>
                  <a:ea typeface="맑은 고딕" pitchFamily="50" charset="-127"/>
                </a:rPr>
                <a:t>터</a:t>
              </a: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이동 패턴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12511" y="4905309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하나의 변수에 속도와 방향 두 가지의 정보를 저장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비트 연산을 통한 빠른 계산 처리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자바스크립트 보다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자료형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다양한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적합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207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8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패턴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16</a:t>
            </a:fld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484784"/>
            <a:ext cx="4800600" cy="1619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3501008"/>
            <a:ext cx="5695950" cy="2495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4024" y="3501008"/>
            <a:ext cx="4360143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7984" y="1484784"/>
            <a:ext cx="244827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207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3140968"/>
            <a:ext cx="2304256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개요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1.2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2384" y="404664"/>
            <a:ext cx="315009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en-US" altLang="ko-KR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5733256"/>
            <a:ext cx="223224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9872" y="3140968"/>
            <a:ext cx="295232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2"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2.2.1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Game State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2.2.2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동작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원리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 내용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31840" y="5733256"/>
            <a:ext cx="29523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140968"/>
            <a:ext cx="230425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3"/>
            </a:pP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 startAt="3"/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3.1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372200" y="5733256"/>
            <a:ext cx="237106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17</a:t>
            </a:fld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4089644"/>
            <a:ext cx="230425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988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89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96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ko-KR" altLang="en-US" sz="3600" dirty="0"/>
          </a:p>
        </p:txBody>
      </p:sp>
      <p:sp>
        <p:nvSpPr>
          <p:cNvPr id="3" name="타원 2">
            <a:hlinkClick r:id="rId3" action="ppaction://hlinkfile"/>
          </p:cNvPr>
          <p:cNvSpPr/>
          <p:nvPr/>
        </p:nvSpPr>
        <p:spPr>
          <a:xfrm>
            <a:off x="2483768" y="1844827"/>
            <a:ext cx="3960440" cy="3960440"/>
          </a:xfrm>
          <a:custGeom>
            <a:avLst/>
            <a:gdLst/>
            <a:ahLst/>
            <a:cxnLst/>
            <a:rect l="l" t="t" r="r" b="b"/>
            <a:pathLst>
              <a:path w="3960440" h="3960440">
                <a:moveTo>
                  <a:pt x="1980220" y="414046"/>
                </a:moveTo>
                <a:cubicBezTo>
                  <a:pt x="1115246" y="414046"/>
                  <a:pt x="414046" y="1115246"/>
                  <a:pt x="414046" y="1980220"/>
                </a:cubicBezTo>
                <a:cubicBezTo>
                  <a:pt x="414046" y="2845194"/>
                  <a:pt x="1115246" y="3546394"/>
                  <a:pt x="1980220" y="3546394"/>
                </a:cubicBezTo>
                <a:cubicBezTo>
                  <a:pt x="2845194" y="3546394"/>
                  <a:pt x="3546394" y="2845194"/>
                  <a:pt x="3546394" y="1980220"/>
                </a:cubicBezTo>
                <a:cubicBezTo>
                  <a:pt x="3546394" y="1115246"/>
                  <a:pt x="2845194" y="414046"/>
                  <a:pt x="1980220" y="414046"/>
                </a:cubicBezTo>
                <a:close/>
                <a:moveTo>
                  <a:pt x="1980220" y="0"/>
                </a:moveTo>
                <a:cubicBezTo>
                  <a:pt x="3073865" y="0"/>
                  <a:pt x="3960440" y="886575"/>
                  <a:pt x="3960440" y="1980220"/>
                </a:cubicBezTo>
                <a:cubicBezTo>
                  <a:pt x="3960440" y="3073865"/>
                  <a:pt x="3073865" y="3960440"/>
                  <a:pt x="1980220" y="3960440"/>
                </a:cubicBezTo>
                <a:cubicBezTo>
                  <a:pt x="886575" y="3960440"/>
                  <a:pt x="0" y="3073865"/>
                  <a:pt x="0" y="1980220"/>
                </a:cubicBezTo>
                <a:cubicBezTo>
                  <a:pt x="0" y="886575"/>
                  <a:pt x="886575" y="0"/>
                  <a:pt x="198022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hlinkClick r:id="rId4" action="ppaction://hlinkfile"/>
          </p:cNvPr>
          <p:cNvSpPr/>
          <p:nvPr/>
        </p:nvSpPr>
        <p:spPr>
          <a:xfrm rot="5400000">
            <a:off x="3402069" y="2912785"/>
            <a:ext cx="2664297" cy="182453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94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참고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7544" y="2545959"/>
            <a:ext cx="8208912" cy="2736304"/>
            <a:chOff x="258690" y="2118019"/>
            <a:chExt cx="8208912" cy="2736304"/>
          </a:xfrm>
        </p:grpSpPr>
        <p:grpSp>
          <p:nvGrpSpPr>
            <p:cNvPr id="8" name="그룹 7"/>
            <p:cNvGrpSpPr/>
            <p:nvPr/>
          </p:nvGrpSpPr>
          <p:grpSpPr>
            <a:xfrm>
              <a:off x="2994994" y="2118019"/>
              <a:ext cx="2736304" cy="2736304"/>
              <a:chOff x="2987824" y="1644030"/>
              <a:chExt cx="2736304" cy="2736304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2987824" y="1644030"/>
                <a:ext cx="2736304" cy="2736304"/>
              </a:xfrm>
              <a:prstGeom prst="ellipse">
                <a:avLst/>
              </a:prstGeom>
              <a:solidFill>
                <a:srgbClr val="C00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spc="80" dirty="0">
                    <a:latin typeface="나눔고딕" pitchFamily="50" charset="-127"/>
                    <a:ea typeface="나눔고딕" pitchFamily="50" charset="-127"/>
                  </a:rPr>
                  <a:t>http://</a:t>
                </a:r>
                <a:r>
                  <a:rPr lang="en-US" altLang="ko-KR" b="1" spc="80" dirty="0" smtClean="0">
                    <a:latin typeface="나눔고딕" pitchFamily="50" charset="-127"/>
                    <a:ea typeface="나눔고딕" pitchFamily="50" charset="-127"/>
                  </a:rPr>
                  <a:t>m.mkexdev.net</a:t>
                </a:r>
                <a:endParaRPr lang="ko-KR" altLang="en-US" b="1" spc="8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4039254" y="1841798"/>
                <a:ext cx="633443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8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Site</a:t>
                </a:r>
                <a:endParaRPr lang="en-US" altLang="ko-KR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58690" y="2118019"/>
              <a:ext cx="2736304" cy="2736304"/>
              <a:chOff x="287004" y="2439144"/>
              <a:chExt cx="2736304" cy="2736304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87004" y="2439144"/>
                <a:ext cx="2736304" cy="2736304"/>
              </a:xfrm>
              <a:prstGeom prst="ellipse">
                <a:avLst/>
              </a:prstGeom>
              <a:solidFill>
                <a:srgbClr val="C00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spc="80" dirty="0">
                    <a:latin typeface="나눔고딕" pitchFamily="50" charset="-127"/>
                    <a:ea typeface="나눔고딕" pitchFamily="50" charset="-127"/>
                  </a:rPr>
                  <a:t>http://</a:t>
                </a:r>
                <a:r>
                  <a:rPr lang="en-US" altLang="ko-KR" b="1" spc="80" dirty="0" smtClean="0">
                    <a:latin typeface="나눔고딕" pitchFamily="50" charset="-127"/>
                    <a:ea typeface="나눔고딕" pitchFamily="50" charset="-127"/>
                  </a:rPr>
                  <a:t>foxmann.blog.me</a:t>
                </a:r>
                <a:endParaRPr lang="ko-KR" altLang="en-US" b="1" spc="8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338434" y="2636912"/>
                <a:ext cx="633443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8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Site</a:t>
                </a:r>
                <a:endParaRPr lang="en-US" altLang="ko-KR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731298" y="2118019"/>
              <a:ext cx="2736304" cy="2736304"/>
              <a:chOff x="5076056" y="1644030"/>
              <a:chExt cx="2736304" cy="2736304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5076056" y="1644030"/>
                <a:ext cx="2736304" cy="2736304"/>
              </a:xfrm>
              <a:prstGeom prst="ellipse">
                <a:avLst/>
              </a:prstGeom>
              <a:solidFill>
                <a:srgbClr val="C00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나눔고딕" pitchFamily="50" charset="-127"/>
                    <a:ea typeface="나눔고딕" pitchFamily="50" charset="-127"/>
                  </a:rPr>
                  <a:t>Google.com</a:t>
                </a:r>
                <a:endParaRPr lang="en-US" altLang="ko-KR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142230" y="1844824"/>
                <a:ext cx="633443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8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Site</a:t>
                </a:r>
                <a:endParaRPr lang="en-US" altLang="ko-KR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697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3140968"/>
            <a:ext cx="23042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1.1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개요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1.2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2384" y="404664"/>
            <a:ext cx="315009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en-US" altLang="ko-KR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5733256"/>
            <a:ext cx="223224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9872" y="3140968"/>
            <a:ext cx="2952328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2"/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2.2.1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Game State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2.2.2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동작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원리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 내용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31840" y="5733256"/>
            <a:ext cx="29523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140968"/>
            <a:ext cx="230425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3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 startAt="3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3.1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372200" y="5733256"/>
            <a:ext cx="237106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2</a:t>
            </a:fld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4089644"/>
            <a:ext cx="2304256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66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Q </a:t>
            </a: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A</a:t>
            </a:r>
            <a:endParaRPr lang="ko-KR" altLang="en-US" sz="3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감사합니다</a:t>
            </a:r>
            <a:endParaRPr lang="ko-KR" altLang="en-US" sz="3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19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개요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9592" y="2822848"/>
            <a:ext cx="7344816" cy="2736304"/>
            <a:chOff x="2051720" y="2780928"/>
            <a:chExt cx="7344816" cy="2736304"/>
          </a:xfrm>
        </p:grpSpPr>
        <p:sp>
          <p:nvSpPr>
            <p:cNvPr id="17" name="타원 16"/>
            <p:cNvSpPr/>
            <p:nvPr/>
          </p:nvSpPr>
          <p:spPr>
            <a:xfrm>
              <a:off x="2051720" y="2780928"/>
              <a:ext cx="2736304" cy="2736304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8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355976" y="2780928"/>
              <a:ext cx="2736304" cy="2736304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8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660232" y="2780928"/>
              <a:ext cx="2736304" cy="2736304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8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73551" y="3503181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좌우로만 움직이는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갤러</a:t>
              </a:r>
              <a:r>
                <a:rPr lang="ko-KR" altLang="en-US" b="1" spc="80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그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게임을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방향으로 기능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향상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62264" y="3531096"/>
              <a:ext cx="2123728" cy="12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움직이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지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않는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몬스터에게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이동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성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부여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66520" y="3531096"/>
              <a:ext cx="21237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마우스 포인터의 위치를 </a:t>
              </a:r>
              <a:r>
                <a:rPr lang="ko-KR" altLang="en-US" b="1" spc="8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활용하여게임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객체들의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각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도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제어</a:t>
              </a:r>
              <a:endParaRPr lang="ko-KR" altLang="en-US" b="1" dirty="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3</a:t>
            </a:fld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57995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99592" y="278092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03848" y="278092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08104" y="278092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5880" y="3729806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객체</a:t>
            </a:r>
            <a:r>
              <a:rPr lang="ko-KR" altLang="en-US" b="1" spc="8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대한 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이해도 향상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1880" y="3756984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게임 진행에 대한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상태 이해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4392" y="3756984"/>
            <a:ext cx="2123728" cy="12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게임에 필요한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기초적</a:t>
            </a:r>
            <a:r>
              <a:rPr lang="ko-KR" altLang="en-US" b="1" spc="8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수학적 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원리 이해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4</a:t>
            </a:fld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10094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3140968"/>
            <a:ext cx="2304256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개요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1.2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2384" y="404664"/>
            <a:ext cx="315009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en-US" altLang="ko-KR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5733256"/>
            <a:ext cx="223224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9872" y="3140968"/>
            <a:ext cx="295232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2"/>
            </a:pPr>
            <a:r>
              <a:rPr lang="ko-KR" altLang="en-US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2.2.1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Game State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2.2.2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동작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원리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구현 내용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31840" y="5733256"/>
            <a:ext cx="29523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140968"/>
            <a:ext cx="230425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3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 startAt="3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3.1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372200" y="5733256"/>
            <a:ext cx="237106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4089644"/>
            <a:ext cx="2304256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820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기능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99592" y="197822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03848" y="197822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08104" y="197822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5880" y="2927099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가지 방향의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움직임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1880" y="2954277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동시 키 입력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4392" y="2954277"/>
            <a:ext cx="212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각도에 따른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움직임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6</a:t>
            </a:fld>
            <a:endParaRPr lang="ko-KR" altLang="en-US" sz="3600" dirty="0"/>
          </a:p>
        </p:txBody>
      </p:sp>
      <p:sp>
        <p:nvSpPr>
          <p:cNvPr id="14" name="타원 13"/>
          <p:cNvSpPr/>
          <p:nvPr/>
        </p:nvSpPr>
        <p:spPr>
          <a:xfrm>
            <a:off x="1961456" y="378210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7744" y="4730979"/>
            <a:ext cx="212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미사일의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등속 운동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47456" y="3877607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3744" y="4826485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몬스터의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패턴 별 움직임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07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79884"/>
            <a:ext cx="8077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97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2.2.1 Game State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8</a:t>
            </a:fld>
            <a:endParaRPr lang="ko-KR" altLang="en-US" sz="3600" dirty="0"/>
          </a:p>
        </p:txBody>
      </p:sp>
      <p:grpSp>
        <p:nvGrpSpPr>
          <p:cNvPr id="8" name="그룹 7"/>
          <p:cNvGrpSpPr/>
          <p:nvPr/>
        </p:nvGrpSpPr>
        <p:grpSpPr>
          <a:xfrm>
            <a:off x="4478791" y="1061574"/>
            <a:ext cx="3969965" cy="5153727"/>
            <a:chOff x="4577577" y="1083585"/>
            <a:chExt cx="3969965" cy="5153727"/>
          </a:xfrm>
        </p:grpSpPr>
        <p:grpSp>
          <p:nvGrpSpPr>
            <p:cNvPr id="6" name="그룹 5"/>
            <p:cNvGrpSpPr/>
            <p:nvPr/>
          </p:nvGrpSpPr>
          <p:grpSpPr>
            <a:xfrm>
              <a:off x="4587101" y="3044067"/>
              <a:ext cx="3744417" cy="1584176"/>
              <a:chOff x="4644007" y="764704"/>
              <a:chExt cx="3744417" cy="1584176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716016" y="980728"/>
                <a:ext cx="3672408" cy="1368152"/>
              </a:xfrm>
              <a:prstGeom prst="rect">
                <a:avLst/>
              </a:prstGeom>
              <a:noFill/>
              <a:ln>
                <a:solidFill>
                  <a:srgbClr val="C34E29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모서리가 둥근 직사각형 2"/>
              <p:cNvSpPr/>
              <p:nvPr/>
            </p:nvSpPr>
            <p:spPr>
              <a:xfrm>
                <a:off x="4644007" y="764704"/>
                <a:ext cx="1881173" cy="432048"/>
              </a:xfrm>
              <a:prstGeom prst="roundRect">
                <a:avLst/>
              </a:prstGeom>
              <a:solidFill>
                <a:srgbClr val="EA6868"/>
              </a:solidFill>
              <a:ln>
                <a:solidFill>
                  <a:srgbClr val="C34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 smtClean="0">
                    <a:latin typeface="맑은 고딕" pitchFamily="50" charset="-127"/>
                    <a:ea typeface="맑은 고딕" pitchFamily="50" charset="-127"/>
                  </a:rPr>
                  <a:t>GameRunning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740083" y="3440255"/>
              <a:ext cx="34563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게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임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구성 요소 객체 생성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객체 각도 및 좌표 계산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키보드 동시 키 입력</a:t>
              </a:r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596211" y="4916275"/>
              <a:ext cx="3744416" cy="1321037"/>
              <a:chOff x="4680012" y="2492896"/>
              <a:chExt cx="3744416" cy="1321037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4752020" y="2708920"/>
                <a:ext cx="3672408" cy="1105013"/>
              </a:xfrm>
              <a:prstGeom prst="rect">
                <a:avLst/>
              </a:prstGeom>
              <a:noFill/>
              <a:ln>
                <a:solidFill>
                  <a:srgbClr val="C34E29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680012" y="2492896"/>
                <a:ext cx="1512168" cy="432048"/>
              </a:xfrm>
              <a:prstGeom prst="roundRect">
                <a:avLst/>
              </a:prstGeom>
              <a:solidFill>
                <a:srgbClr val="EA6868"/>
              </a:solidFill>
              <a:ln>
                <a:solidFill>
                  <a:srgbClr val="C34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 smtClean="0">
                    <a:latin typeface="맑은 고딕" pitchFamily="50" charset="-127"/>
                    <a:ea typeface="맑은 고딕" pitchFamily="50" charset="-127"/>
                  </a:rPr>
                  <a:t>gameState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749192" y="5312463"/>
              <a:ext cx="3798350" cy="783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각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게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임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상태를 객체로 표현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배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열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내에서 게임 상태를 반복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4577577" y="1083585"/>
              <a:ext cx="3744416" cy="1584176"/>
              <a:chOff x="4644008" y="764704"/>
              <a:chExt cx="3744416" cy="1584176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4716016" y="980728"/>
                <a:ext cx="3672408" cy="1368152"/>
              </a:xfrm>
              <a:prstGeom prst="rect">
                <a:avLst/>
              </a:prstGeom>
              <a:noFill/>
              <a:ln>
                <a:solidFill>
                  <a:srgbClr val="C34E29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4644008" y="764704"/>
                <a:ext cx="1512168" cy="432048"/>
              </a:xfrm>
              <a:prstGeom prst="roundRect">
                <a:avLst/>
              </a:prstGeom>
              <a:solidFill>
                <a:srgbClr val="EA6868"/>
              </a:solidFill>
              <a:ln>
                <a:solidFill>
                  <a:srgbClr val="C34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 smtClean="0">
                    <a:latin typeface="맑은 고딕" pitchFamily="50" charset="-127"/>
                    <a:ea typeface="맑은 고딕" pitchFamily="50" charset="-127"/>
                  </a:rPr>
                  <a:t>gameLoop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730558" y="1479773"/>
              <a:ext cx="34563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가지의 게임 상태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이벤트 입력에 따른 상태 변경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게임 상태 별 초기화</a:t>
              </a:r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9" y="1061574"/>
            <a:ext cx="28956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39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2.2.2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동작 원리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9</a:t>
            </a:fld>
            <a:endParaRPr lang="ko-KR" altLang="en-US" sz="3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4309808" y="4437112"/>
            <a:ext cx="3934600" cy="1584176"/>
            <a:chOff x="4680012" y="2492896"/>
            <a:chExt cx="3744416" cy="1321037"/>
          </a:xfrm>
        </p:grpSpPr>
        <p:sp>
          <p:nvSpPr>
            <p:cNvPr id="27" name="직사각형 26"/>
            <p:cNvSpPr/>
            <p:nvPr/>
          </p:nvSpPr>
          <p:spPr>
            <a:xfrm>
              <a:off x="4752020" y="2708920"/>
              <a:ext cx="3672408" cy="1105013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680012" y="2492896"/>
              <a:ext cx="1512168" cy="360283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Missile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462790" y="4934388"/>
            <a:ext cx="3565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마우스 이벤트로 객체 생성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어느 방향에서도 등속 운동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1520" y="4437112"/>
            <a:ext cx="3744416" cy="1584176"/>
            <a:chOff x="4644008" y="764704"/>
            <a:chExt cx="3744416" cy="1584176"/>
          </a:xfrm>
        </p:grpSpPr>
        <p:sp>
          <p:nvSpPr>
            <p:cNvPr id="31" name="직사각형 30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Monster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04501" y="4833300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타이머로 일정 시간 마다 생성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충돌 검사를 통해 객체 제거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배열을 통한 객체 접근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3" y="1628800"/>
            <a:ext cx="76485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459</Words>
  <Application>Microsoft Office PowerPoint</Application>
  <PresentationFormat>화면 슬라이드 쇼(4:3)</PresentationFormat>
  <Paragraphs>204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굴림</vt:lpstr>
      <vt:lpstr>Arial</vt:lpstr>
      <vt:lpstr>맑은 고딕</vt:lpstr>
      <vt:lpstr>Calibri</vt:lpstr>
      <vt:lpstr>굴림체</vt:lpstr>
      <vt:lpstr>나눔고딕</vt:lpstr>
      <vt:lpstr>Wingdings</vt:lpstr>
      <vt:lpstr>맑은고딕</vt:lpstr>
      <vt:lpstr>나눔 고딕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2015-04-16T17:00:13Z</dcterms:modified>
</cp:coreProperties>
</file>